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Inter" charset="1" panose="020B0502030000000004"/>
      <p:regular r:id="rId11"/>
    </p:embeddedFont>
    <p:embeddedFont>
      <p:font typeface="Inter Bold" charset="1" panose="020B0802030000000004"/>
      <p:regular r:id="rId12"/>
    </p:embeddedFont>
    <p:embeddedFont>
      <p:font typeface="Inter Italics" charset="1" panose="020B0502030000000004"/>
      <p:regular r:id="rId13"/>
    </p:embeddedFont>
    <p:embeddedFont>
      <p:font typeface="Inter Bold Italics" charset="1" panose="020B0802030000000004"/>
      <p:regular r:id="rId14"/>
    </p:embeddedFont>
    <p:embeddedFont>
      <p:font typeface="Josefin Sans Bold" charset="1" panose="00000800000000000000"/>
      <p:regular r:id="rId15"/>
    </p:embeddedFont>
    <p:embeddedFont>
      <p:font typeface="Josefin Sans Bold Italics" charset="1" panose="00000800000000000000"/>
      <p:regular r:id="rId16"/>
    </p:embeddedFont>
    <p:embeddedFont>
      <p:font typeface="Josefin Sans Regular" charset="1" panose="00000500000000000000"/>
      <p:regular r:id="rId17"/>
    </p:embeddedFont>
    <p:embeddedFont>
      <p:font typeface="Josefin Sans Regular Bold" charset="1" panose="00000700000000000000"/>
      <p:regular r:id="rId18"/>
    </p:embeddedFont>
    <p:embeddedFont>
      <p:font typeface="Josefin Sans Regular Italics" charset="1" panose="00000500000000000000"/>
      <p:regular r:id="rId19"/>
    </p:embeddedFont>
    <p:embeddedFont>
      <p:font typeface="Josefin Sans Regular Bold Italics" charset="1" panose="00000700000000000000"/>
      <p:regular r:id="rId20"/>
    </p:embeddedFont>
    <p:embeddedFont>
      <p:font typeface="Lato" charset="1" panose="020F0502020204030203"/>
      <p:regular r:id="rId21"/>
    </p:embeddedFont>
    <p:embeddedFont>
      <p:font typeface="Lato Bold" charset="1" panose="020F0502020204030203"/>
      <p:regular r:id="rId22"/>
    </p:embeddedFont>
    <p:embeddedFont>
      <p:font typeface="Lato Italics" charset="1" panose="020F0502020204030203"/>
      <p:regular r:id="rId23"/>
    </p:embeddedFont>
    <p:embeddedFont>
      <p:font typeface="Lato Bold Italics" charset="1" panose="020F0502020204030203"/>
      <p:regular r:id="rId24"/>
    </p:embeddedFont>
    <p:embeddedFont>
      <p:font typeface="Noto Serif Display Black" charset="1" panose="02020A02080505020204"/>
      <p:regular r:id="rId25"/>
    </p:embeddedFont>
    <p:embeddedFont>
      <p:font typeface="Noto Serif Display Black Italics" charset="1" panose="02020A0208050509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https://www.wallstreetmojo.com/time-series/#h-1-trend" TargetMode="External" Type="http://schemas.openxmlformats.org/officeDocument/2006/relationships/hyperlink"/><Relationship Id="rId5" Target="https://www.wallstreetmojo.com/time-series/#h-2-seasonal" TargetMode="External" Type="http://schemas.openxmlformats.org/officeDocument/2006/relationships/hyperlink"/><Relationship Id="rId6" Target="https://www.wallstreetmojo.com/time-series/#h-3-cyclic" TargetMode="External" Type="http://schemas.openxmlformats.org/officeDocument/2006/relationships/hyperlink"/><Relationship Id="rId7" Target="https://www.wallstreetmojo.com/time-series/#h-4-irregular-or-random" TargetMode="External" Type="http://schemas.openxmlformats.org/officeDocument/2006/relationships/hyperlink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8476" y="1405223"/>
            <a:ext cx="10053392" cy="5905160"/>
            <a:chOff x="0" y="0"/>
            <a:chExt cx="13404523" cy="787354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79214"/>
              <a:ext cx="13404523" cy="2873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72"/>
                </a:lnSpc>
              </a:pPr>
              <a:r>
                <a:rPr lang="en-US" sz="7475">
                  <a:solidFill>
                    <a:srgbClr val="F7B4A7"/>
                  </a:solidFill>
                  <a:latin typeface="Josefin Sans Bold Bold"/>
                </a:rPr>
                <a:t>Phân tích thị trường chứng khoán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71755"/>
              <a:ext cx="13404523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446">
                  <a:solidFill>
                    <a:srgbClr val="94DDDE"/>
                  </a:solidFill>
                  <a:latin typeface="Josefin Sans Regular"/>
                </a:rPr>
                <a:t>LẬP TRÌNH PHÂN TÍCH DỮ LIỆU VỚI PYTHON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518120"/>
              <a:ext cx="13404523" cy="23613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Regular"/>
                </a:rPr>
                <a:t>Nhóm 13:</a:t>
              </a:r>
            </a:p>
            <a:p>
              <a:pPr marL="734059" indent="-367030" lvl="1">
                <a:lnSpc>
                  <a:spcPts val="4759"/>
                </a:lnSpc>
                <a:buFont typeface="Arial"/>
                <a:buChar char="•"/>
              </a:pPr>
              <a:r>
                <a:rPr lang="en-US" sz="3399">
                  <a:solidFill>
                    <a:srgbClr val="94DDDE"/>
                  </a:solidFill>
                  <a:latin typeface="Josefin Sans Regular"/>
                </a:rPr>
                <a:t>Nguyễn Thanh Quang - 21011417 - K15-CNTTVJ1</a:t>
              </a:r>
            </a:p>
            <a:p>
              <a:pPr marL="734060" indent="-367030" lvl="1">
                <a:lnSpc>
                  <a:spcPts val="4760"/>
                </a:lnSpc>
                <a:buFont typeface="Arial"/>
                <a:buChar char="•"/>
              </a:pPr>
              <a:r>
                <a:rPr lang="en-US" sz="3400">
                  <a:solidFill>
                    <a:srgbClr val="94DDDE"/>
                  </a:solidFill>
                  <a:latin typeface="Josefin Sans Regular"/>
                </a:rPr>
                <a:t>Nguyễn Phát - 21011414 - K15-CNTTVJ1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1803" y="7612736"/>
            <a:ext cx="3486358" cy="4114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469184" y="9593936"/>
            <a:ext cx="1005339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Josefin Sans Regular"/>
              </a:rPr>
              <a:t>Giảng viên: ThS. Nguyễn Văn Thiệu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43088" y="-1095217"/>
            <a:ext cx="6414740" cy="663178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988543" y="3024865"/>
            <a:ext cx="4310914" cy="5764989"/>
            <a:chOff x="0" y="0"/>
            <a:chExt cx="5747885" cy="768665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10054" y="2038691"/>
              <a:ext cx="2172292" cy="564796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3028498" y="2038691"/>
              <a:ext cx="2064404" cy="5638595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5747885" cy="621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20"/>
                </a:lnSpc>
              </a:pPr>
              <a:r>
                <a:rPr lang="en-US" sz="2800">
                  <a:solidFill>
                    <a:srgbClr val="2B4B82"/>
                  </a:solidFill>
                  <a:latin typeface="Josefin Sans Bold Bold"/>
                </a:rPr>
                <a:t>Bài toán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13332"/>
              <a:ext cx="5747885" cy="1109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Josefin Sans Regular"/>
                </a:rPr>
                <a:t>Dự đoán giá mở cửa và giá đóng cửa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76539" y="5143500"/>
            <a:ext cx="4969004" cy="264906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46160" y="1015090"/>
            <a:ext cx="9569415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4"/>
              </a:lnSpc>
            </a:pPr>
            <a:r>
              <a:rPr lang="en-US" sz="8099" spc="-80">
                <a:solidFill>
                  <a:srgbClr val="2B4B82"/>
                </a:solidFill>
                <a:latin typeface="Josefin Sans Bold Bold"/>
              </a:rPr>
              <a:t>Xác định các trường dữ liệu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160" y="3530835"/>
            <a:ext cx="4310914" cy="84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B4B82"/>
                </a:solidFill>
                <a:latin typeface="Josefin Sans Regular"/>
              </a:rPr>
              <a:t>Sắp xếp dữ liệu theo ngày tăng dần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6160" y="2967715"/>
            <a:ext cx="4310914" cy="48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2B4B82"/>
                </a:solidFill>
                <a:latin typeface="Josefin Sans Bold Bold"/>
              </a:rPr>
              <a:t>Sắp xếp bảng dữ liệu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57250" y="2173456"/>
            <a:ext cx="4269439" cy="59400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715787" y="2404341"/>
            <a:ext cx="11825140" cy="13635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715787" y="4627643"/>
            <a:ext cx="11825140" cy="131524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15787" y="6066880"/>
            <a:ext cx="3181819" cy="316569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604363" y="5954522"/>
            <a:ext cx="2764117" cy="330377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472546" y="5942888"/>
            <a:ext cx="3068381" cy="328968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401925" y="933450"/>
            <a:ext cx="1285737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 Bold"/>
              </a:rPr>
              <a:t>Chuẩn hóa dữ liệu đầu vào, chia tập dữ liệu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87237" y="1697355"/>
            <a:ext cx="1019770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Noto Serif Display Black"/>
              </a:rPr>
              <a:t>Open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15787" y="3920252"/>
            <a:ext cx="1042541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2B4B82"/>
                </a:solidFill>
                <a:latin typeface="Noto Serif Display Black"/>
              </a:rPr>
              <a:t>Close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392331"/>
            <a:ext cx="9751586" cy="57643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71550"/>
            <a:ext cx="105783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560">
                <a:solidFill>
                  <a:srgbClr val="F7B4A7"/>
                </a:solidFill>
                <a:latin typeface="Josefin Sans Regular"/>
              </a:rPr>
              <a:t>XÁC ĐỊNH KIẾN TRÚC MẠNG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53826"/>
            <a:ext cx="105783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560">
                <a:solidFill>
                  <a:srgbClr val="F7B4A7"/>
                </a:solidFill>
                <a:latin typeface="Josefin Sans Bold"/>
              </a:rPr>
              <a:t>CNN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124659" y="2392331"/>
            <a:ext cx="6936322" cy="58097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71550"/>
            <a:ext cx="105783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560">
                <a:solidFill>
                  <a:srgbClr val="F7B4A7"/>
                </a:solidFill>
                <a:latin typeface="Josefin Sans Regular"/>
              </a:rPr>
              <a:t>XÁC ĐỊNH KIẾN TRÚC MẠNG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53826"/>
            <a:ext cx="105783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spc="560">
                <a:solidFill>
                  <a:srgbClr val="F7B4A7"/>
                </a:solidFill>
                <a:latin typeface="Josefin Sans Bold"/>
              </a:rPr>
              <a:t>RNN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9675"/>
            <a:ext cx="7312717" cy="198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9"/>
              </a:lnSpc>
            </a:pPr>
            <a:r>
              <a:rPr lang="en-US" sz="8000" spc="-88">
                <a:solidFill>
                  <a:srgbClr val="2B4B82"/>
                </a:solidFill>
                <a:latin typeface="Josefin Sans Bold"/>
              </a:rPr>
              <a:t>Tối ưu hóa siêu tham số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20348" y="712171"/>
            <a:ext cx="3289448" cy="2057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3540760"/>
            <a:ext cx="498000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Josefin Sans Bold"/>
              </a:rPr>
              <a:t>Lớp Conv1D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317351"/>
            <a:ext cx="6794598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Filters = X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Kernel size = 2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Activation = ReLU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34391"/>
            <a:ext cx="498000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Josefin Sans Bold"/>
              </a:rPr>
              <a:t>Lớp LSTM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810981"/>
            <a:ext cx="6794598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units = X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Return sequences = True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activation = ReLU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71979" y="3540760"/>
            <a:ext cx="498000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Josefin Sans Bold"/>
              </a:rPr>
              <a:t>Lớp Dropout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71979" y="4317351"/>
            <a:ext cx="679459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Rate = 0.5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71979" y="5375261"/>
            <a:ext cx="679459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Learning rate = 0.0001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71979" y="6073126"/>
            <a:ext cx="679459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beta 1 = 0.9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71979" y="6786231"/>
            <a:ext cx="679459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Josefin Sans Bold"/>
              </a:rPr>
              <a:t>beta 2 = 0.999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71979" y="7757131"/>
            <a:ext cx="4980008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Josefin Sans Bold"/>
              </a:rPr>
              <a:t>Hàm loss: MSE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668385"/>
            <a:ext cx="523607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3131"/>
                </a:solidFill>
                <a:latin typeface="Josefin Sans Bold"/>
              </a:rPr>
              <a:t>Phương pháp HyperBand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9675"/>
            <a:ext cx="11855463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9"/>
              </a:lnSpc>
            </a:pPr>
            <a:r>
              <a:rPr lang="en-US" sz="8000" spc="-88">
                <a:solidFill>
                  <a:srgbClr val="2B4B82"/>
                </a:solidFill>
                <a:latin typeface="Josefin Sans Bold"/>
              </a:rPr>
              <a:t>Tối ưu hóa siêu tham số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32698"/>
            <a:ext cx="64553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erif Display Black"/>
              </a:rPr>
              <a:t>Kết quả tối ưu mô hình CNN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00425"/>
            <a:ext cx="7775079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Trial 254 Complete [00h 00m 09s]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val_loss: 0.019938407465815544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Best val_loss So Far: 0.0013773699756711721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Total elapsed time: 00h 29m 26s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filters1_op: 192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filters2_op: 480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filters1_cl: 64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filters2_cl: 448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331821" y="2532698"/>
            <a:ext cx="629438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erif Display Black"/>
              </a:rPr>
              <a:t>Kết quả tối ưu mô hình RNN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31821" y="3400425"/>
            <a:ext cx="7927479" cy="479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Trial 254 Complete [00h 00m 39s]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val_loss: 0.0009988980600610375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Best val_loss So Far: 0.0005213012918829918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Total elapsed time: 00h 51m 41s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units1_op: 352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B4B82"/>
                </a:solidFill>
                <a:latin typeface="Josefin Sans Bold"/>
              </a:rPr>
              <a:t>units1_cl: 480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80498" y="953028"/>
            <a:ext cx="15327005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2B4A9D"/>
                </a:solidFill>
                <a:latin typeface="Josefin Sans Bold"/>
              </a:rPr>
              <a:t>ĐÁNH GIÁ TRÊN TẬP TEST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334500" y="2476500"/>
            <a:ext cx="8953500" cy="7810500"/>
            <a:chOff x="0" y="0"/>
            <a:chExt cx="3266261" cy="2849292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2476500"/>
            <a:ext cx="8953500" cy="7810500"/>
            <a:chOff x="0" y="0"/>
            <a:chExt cx="3266261" cy="2849292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266261" cy="2849292"/>
            </a:xfrm>
            <a:custGeom>
              <a:avLst/>
              <a:gdLst/>
              <a:ahLst/>
              <a:cxnLst/>
              <a:rect r="r" b="b" t="t" l="l"/>
              <a:pathLst>
                <a:path h="2849292" w="3266261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717561" y="3807210"/>
            <a:ext cx="8187378" cy="571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·Open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RMSE: 0.002255032724973566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MAE: 0.0014038952973784544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R: 1.00470458958253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NSE: 0.9987532459273574</a:t>
            </a:r>
          </a:p>
          <a:p>
            <a:pPr>
              <a:lnSpc>
                <a:spcPts val="3750"/>
              </a:lnSpc>
            </a:pP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·Close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RMSE: 0.013477002294628311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MAE: 0.010024247951507565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R: 0.9828818555497802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NSE: 0.955396407260834</a:t>
            </a:r>
          </a:p>
          <a:p>
            <a:pPr>
              <a:lnSpc>
                <a:spcPts val="37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717561" y="3102360"/>
            <a:ext cx="81873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RNN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3061" y="3102360"/>
            <a:ext cx="818737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CNN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0"/>
            <a:ext cx="18288000" cy="417760"/>
            <a:chOff x="0" y="0"/>
            <a:chExt cx="6671512" cy="1524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671512" cy="152400"/>
            </a:xfrm>
            <a:custGeom>
              <a:avLst/>
              <a:gdLst/>
              <a:ahLst/>
              <a:cxnLst/>
              <a:rect r="r" b="b" t="t" l="l"/>
              <a:pathLst>
                <a:path h="152400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-1963" y="1309"/>
            <a:ext cx="1635964" cy="1633346"/>
            <a:chOff x="0" y="0"/>
            <a:chExt cx="6350000" cy="633984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6652690" y="1309"/>
            <a:ext cx="1635964" cy="1633346"/>
            <a:chOff x="0" y="0"/>
            <a:chExt cx="6350000" cy="633984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83061" y="4045335"/>
            <a:ext cx="8187378" cy="523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·Open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RMSE: 0.0044246755413716735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MAE: 0.003397018351681017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R: 1.003108727417564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NSE: 0.9952000362511806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·Close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RMSE: 0.01318037110233416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MAE: 0.009669274806168974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R: 0.9837356147564544</a:t>
            </a:r>
          </a:p>
          <a:p>
            <a:pPr>
              <a:lnSpc>
                <a:spcPts val="3750"/>
              </a:lnSpc>
            </a:pPr>
            <a:r>
              <a:rPr lang="en-US" sz="3000" spc="150">
                <a:solidFill>
                  <a:srgbClr val="FFFFFF"/>
                </a:solidFill>
                <a:latin typeface="Josefin Sans Bold Italics"/>
              </a:rPr>
              <a:t>NSE: 0.9573382649981259</a:t>
            </a:r>
          </a:p>
          <a:p>
            <a:pPr>
              <a:lnSpc>
                <a:spcPts val="375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5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47750"/>
            <a:ext cx="16230600" cy="0"/>
          </a:xfrm>
          <a:prstGeom prst="line">
            <a:avLst/>
          </a:prstGeom>
          <a:ln cap="rnd" w="9525">
            <a:solidFill>
              <a:srgbClr val="FFFFFF">
                <a:alpha val="49804"/>
              </a:srgbClr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304364"/>
            <a:ext cx="12074257" cy="34160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5720434"/>
            <a:ext cx="12096323" cy="367827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201311" y="2304364"/>
            <a:ext cx="3974936" cy="70943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443324" y="1095375"/>
            <a:ext cx="11401351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6000">
                <a:solidFill>
                  <a:srgbClr val="FFFFFF"/>
                </a:solidFill>
                <a:latin typeface="Inter Bold"/>
              </a:rPr>
              <a:t>Diễn giải kết quả thu được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65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92460">
            <a:off x="3979018" y="2747007"/>
            <a:ext cx="10225948" cy="2989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55"/>
              </a:lnSpc>
              <a:spcBef>
                <a:spcPct val="0"/>
              </a:spcBef>
            </a:pPr>
            <a:r>
              <a:rPr lang="en-US" sz="22455">
                <a:solidFill>
                  <a:srgbClr val="F6F3E4"/>
                </a:solidFill>
                <a:latin typeface="Bukhari Script Bold"/>
              </a:rPr>
              <a:t>Thank</a:t>
            </a:r>
          </a:p>
        </p:txBody>
      </p:sp>
      <p:sp>
        <p:nvSpPr>
          <p:cNvPr name="TextBox 3" id="3"/>
          <p:cNvSpPr txBox="true"/>
          <p:nvPr/>
        </p:nvSpPr>
        <p:spPr>
          <a:xfrm rot="-515361">
            <a:off x="5080687" y="5421060"/>
            <a:ext cx="9325890" cy="270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10"/>
              </a:lnSpc>
              <a:spcBef>
                <a:spcPct val="0"/>
              </a:spcBef>
            </a:pPr>
            <a:r>
              <a:rPr lang="en-US" sz="20210">
                <a:solidFill>
                  <a:srgbClr val="F6F3E4"/>
                </a:solidFill>
                <a:latin typeface="Bukhari Script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748" t="0" r="43452" b="0"/>
          <a:stretch>
            <a:fillRect/>
          </a:stretch>
        </p:blipFill>
        <p:spPr>
          <a:xfrm flipH="false" flipV="false" rot="0">
            <a:off x="0" y="0"/>
            <a:ext cx="6912767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710142" y="2645245"/>
            <a:ext cx="9802268" cy="4996509"/>
            <a:chOff x="0" y="0"/>
            <a:chExt cx="13069690" cy="66620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1120"/>
              <a:ext cx="13069690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30"/>
                </a:lnSpc>
              </a:pPr>
              <a:r>
                <a:rPr lang="en-US" sz="6025">
                  <a:solidFill>
                    <a:srgbClr val="2B4B82"/>
                  </a:solidFill>
                  <a:latin typeface="Josefin Sans Bold Bold"/>
                </a:rPr>
                <a:t>Giới thiệu và tóm tắt ý tưởng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94643"/>
              <a:ext cx="13069690" cy="1550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94"/>
                </a:lnSpc>
              </a:pPr>
              <a:r>
                <a:rPr lang="en-US" sz="2699" spc="426">
                  <a:solidFill>
                    <a:srgbClr val="2B4B82"/>
                  </a:solidFill>
                  <a:latin typeface="Josefin Sans Regular"/>
                </a:rPr>
                <a:t>PHÂN TÍCH THỊ TRƯỜNG CHỨNG KHOÁN VÀ XÂY DỰNG MÔ HÌNH DỰ ĐOÁN THỊ TRƯỜNG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436463"/>
              <a:ext cx="13069690" cy="1235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2B4B82"/>
                  </a:solidFill>
                  <a:latin typeface="Josefin Sans Regular"/>
                </a:rPr>
                <a:t>Phân tích thị trường qua biểu đồ trực quan</a:t>
              </a:r>
            </a:p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2B4B82"/>
                  </a:solidFill>
                  <a:latin typeface="Josefin Sans Regular"/>
                </a:rPr>
                <a:t>Áp dụng mô hình học sâu CNN và RNN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75032" y="1488613"/>
            <a:ext cx="8642659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F7B4A7"/>
                </a:solidFill>
                <a:latin typeface="Josefin Sans Bold Bold"/>
              </a:rPr>
              <a:t>Nội dung thuyết trình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75032" y="4164751"/>
            <a:ext cx="8642659" cy="37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2"/>
              </a:lnSpc>
            </a:pPr>
            <a:r>
              <a:rPr lang="en-US" sz="1849" spc="221">
                <a:solidFill>
                  <a:srgbClr val="94DDDE"/>
                </a:solidFill>
                <a:latin typeface="Josefin Sans Regular"/>
              </a:rPr>
              <a:t>PHÂN TÍCH THỊ TRƯỜNG VÀ XÂY DỰNG MÔ HÌNH HỌC MÁY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56342" y="5831667"/>
            <a:ext cx="9958588" cy="1966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 Regular"/>
              </a:rPr>
              <a:t>Tiền xư lí dữ liệu</a:t>
            </a:r>
          </a:p>
          <a:p>
            <a:pPr algn="just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 Regular"/>
              </a:rPr>
              <a:t>Khám phá và trực quan hóa dữ liệu</a:t>
            </a:r>
          </a:p>
          <a:p>
            <a:pPr algn="just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 Regular"/>
              </a:rPr>
              <a:t>Phát triển các mô hình học máy</a:t>
            </a:r>
          </a:p>
          <a:p>
            <a:pPr algn="just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 Regular"/>
              </a:rPr>
              <a:t>Diễn giải kết quả thu được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5732" y="3214319"/>
            <a:ext cx="3874545" cy="51225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32247" y="4370104"/>
            <a:ext cx="5895851" cy="488819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75591" y="1205569"/>
            <a:ext cx="12082373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31356E"/>
                </a:solidFill>
                <a:latin typeface="Josefin Sans Bold"/>
              </a:rPr>
              <a:t>Làm sạch và xử lí trước dữ liệu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5591" y="2119969"/>
            <a:ext cx="9358913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>
                <a:solidFill>
                  <a:srgbClr val="2B4B82"/>
                </a:solidFill>
                <a:latin typeface="Josefin Sans Regular"/>
              </a:rPr>
              <a:t>Tiến hành lấy dữ liệu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5591" y="3142404"/>
            <a:ext cx="9358913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0"/>
              </a:lnSpc>
            </a:pPr>
            <a:r>
              <a:rPr lang="en-US" sz="2900">
                <a:solidFill>
                  <a:srgbClr val="2B4B82"/>
                </a:solidFill>
                <a:latin typeface="Josefin Sans Regular"/>
              </a:rPr>
              <a:t>Lấy dữ liệu qua API của Alpha Vantage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3334" y="3932979"/>
            <a:ext cx="9358913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 Regular"/>
              </a:rPr>
              <a:t>Lấy API key</a:t>
            </a:r>
          </a:p>
          <a:p>
            <a:pPr>
              <a:lnSpc>
                <a:spcPts val="3480"/>
              </a:lnSpc>
            </a:pPr>
          </a:p>
          <a:p>
            <a:pPr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 Regular"/>
              </a:rPr>
              <a:t>Định dạng URL API với ngày hiện tại</a:t>
            </a:r>
          </a:p>
          <a:p>
            <a:pPr>
              <a:lnSpc>
                <a:spcPts val="3480"/>
              </a:lnSpc>
            </a:pPr>
          </a:p>
          <a:p>
            <a:pPr marL="626111" indent="-313055" lvl="1">
              <a:lnSpc>
                <a:spcPts val="348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 Regular"/>
              </a:rPr>
              <a:t>Gửi yêu cầu HTTP GET để lấy dữ liệu từ API</a:t>
            </a:r>
          </a:p>
          <a:p>
            <a:pPr>
              <a:lnSpc>
                <a:spcPts val="34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039337"/>
            <a:ext cx="5744197" cy="58209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3039337"/>
            <a:ext cx="6686149" cy="36013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114425"/>
            <a:ext cx="8115300" cy="100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7"/>
              </a:lnSpc>
            </a:pPr>
            <a:r>
              <a:rPr lang="en-US" sz="7150">
                <a:solidFill>
                  <a:srgbClr val="F7B4A7"/>
                </a:solidFill>
                <a:latin typeface="Josefin Sans Bold Bold"/>
              </a:rPr>
              <a:t>Tiền xử lí dữ liệu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18358"/>
            <a:ext cx="7890464" cy="49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7"/>
              </a:lnSpc>
            </a:pPr>
            <a:r>
              <a:rPr lang="en-US" sz="3099" spc="471">
                <a:solidFill>
                  <a:srgbClr val="94DDDE"/>
                </a:solidFill>
                <a:latin typeface="Josefin Sans Regular"/>
              </a:rPr>
              <a:t>BẢNG DỮ LIỆU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318358"/>
            <a:ext cx="7890464" cy="49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7"/>
              </a:lnSpc>
            </a:pPr>
            <a:r>
              <a:rPr lang="en-US" sz="3099" spc="471">
                <a:solidFill>
                  <a:srgbClr val="94DDDE"/>
                </a:solidFill>
                <a:latin typeface="Josefin Sans Regular"/>
              </a:rPr>
              <a:t>KIỂM TRA BẢNG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79891" y="7009560"/>
            <a:ext cx="9289499" cy="492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7"/>
              </a:lnSpc>
            </a:pPr>
            <a:r>
              <a:rPr lang="en-US" sz="3099" spc="471">
                <a:solidFill>
                  <a:srgbClr val="94DDDE"/>
                </a:solidFill>
                <a:latin typeface="Josefin Sans Regular"/>
              </a:rPr>
              <a:t>THAY ĐỔI ĐỊNH DẠNG CÁC TRƯỜNG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79891" y="7453745"/>
            <a:ext cx="286062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94DDDE"/>
                </a:solidFill>
                <a:latin typeface="Noto Serif Display Black"/>
              </a:rPr>
              <a:t>1. open =&gt; Open: float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94DDDE"/>
                </a:solidFill>
                <a:latin typeface="Noto Serif Display Black"/>
              </a:rPr>
              <a:t>2. high =&gt; high: float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94DDDE"/>
                </a:solidFill>
                <a:latin typeface="Noto Serif Display Black"/>
              </a:rPr>
              <a:t>3. low =&gt; Low: float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94DDDE"/>
                </a:solidFill>
                <a:latin typeface="Noto Serif Display Black"/>
              </a:rPr>
              <a:t>4. close =&gt; Close: float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963412"/>
            <a:ext cx="4597438" cy="28420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32315" y="4006536"/>
            <a:ext cx="7579779" cy="516577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/>
          <a:srcRect l="0" t="637" r="302" b="0"/>
          <a:stretch>
            <a:fillRect/>
          </a:stretch>
        </p:blipFill>
        <p:spPr>
          <a:xfrm flipH="false" flipV="false" rot="0">
            <a:off x="7674310" y="4006536"/>
            <a:ext cx="9963662" cy="516577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48643" y="1788458"/>
            <a:ext cx="1430903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Khám phá và trực quan hóa dữ liệu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41415" y="3059739"/>
            <a:ext cx="96157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Josefin Sans Bold"/>
              </a:rPr>
              <a:t>SMA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84256" y="3059739"/>
            <a:ext cx="134376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Josefin Sans Bold"/>
              </a:rPr>
              <a:t>MACD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24332" y="2324100"/>
            <a:ext cx="13239335" cy="70140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09650"/>
            <a:ext cx="8489114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778376"/>
                </a:solidFill>
                <a:latin typeface="Josefin Sans Bold Bold"/>
              </a:rPr>
              <a:t>Biểu đồ RSI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71986" y="7151526"/>
            <a:ext cx="7085680" cy="28425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63683" y="4118800"/>
            <a:ext cx="7093983" cy="303144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35032"/>
            <a:ext cx="7079577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Vấn đề về chuỗi không dừng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88587"/>
            <a:ext cx="7254749" cy="105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62"/>
              </a:lnSpc>
            </a:pPr>
            <a:r>
              <a:rPr lang="en-US" sz="2899" spc="579" u="sng">
                <a:solidFill>
                  <a:srgbClr val="94DDDE"/>
                </a:solidFill>
                <a:latin typeface="Josefin Sans Regular Bold"/>
                <a:hlinkClick r:id="rId4" tooltip="https://www.wallstreetmojo.com/time-series/#h-1-trend"/>
              </a:rPr>
              <a:t>TREND</a:t>
            </a:r>
            <a:r>
              <a:rPr lang="en-US" sz="2899" spc="579">
                <a:solidFill>
                  <a:srgbClr val="94DDDE"/>
                </a:solidFill>
                <a:latin typeface="Josefin Sans Regular"/>
              </a:rPr>
              <a:t> - </a:t>
            </a:r>
            <a:r>
              <a:rPr lang="en-US" sz="2899" spc="579" u="sng">
                <a:solidFill>
                  <a:srgbClr val="94DDDE"/>
                </a:solidFill>
                <a:latin typeface="Josefin Sans Regular Bold"/>
                <a:hlinkClick r:id="rId5" tooltip="https://www.wallstreetmojo.com/time-series/#h-2-seasonal"/>
              </a:rPr>
              <a:t>SEASONAL</a:t>
            </a:r>
            <a:r>
              <a:rPr lang="en-US" sz="2899" spc="579">
                <a:solidFill>
                  <a:srgbClr val="94DDDE"/>
                </a:solidFill>
                <a:latin typeface="Josefin Sans Regular"/>
              </a:rPr>
              <a:t> - </a:t>
            </a:r>
            <a:r>
              <a:rPr lang="en-US" sz="2899" spc="579" u="sng">
                <a:solidFill>
                  <a:srgbClr val="94DDDE"/>
                </a:solidFill>
                <a:latin typeface="Josefin Sans Regular Bold"/>
                <a:hlinkClick r:id="rId6" tooltip="https://www.wallstreetmojo.com/time-series/#h-3-cyclic"/>
              </a:rPr>
              <a:t>CYCLIC</a:t>
            </a:r>
            <a:r>
              <a:rPr lang="en-US" sz="2899" spc="579">
                <a:solidFill>
                  <a:srgbClr val="94DDDE"/>
                </a:solidFill>
                <a:latin typeface="Josefin Sans Regular"/>
              </a:rPr>
              <a:t> - </a:t>
            </a:r>
            <a:r>
              <a:rPr lang="en-US" sz="2899" spc="579" u="sng">
                <a:solidFill>
                  <a:srgbClr val="94DDDE"/>
                </a:solidFill>
                <a:latin typeface="Josefin Sans Regular Bold"/>
                <a:hlinkClick r:id="rId7" tooltip="https://www.wallstreetmojo.com/time-series/#h-4-irregular-or-random"/>
              </a:rPr>
              <a:t>IRREGULAR OR RANDOM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2298719"/>
            <a:ext cx="7714897" cy="1542952"/>
            <a:chOff x="0" y="0"/>
            <a:chExt cx="10286529" cy="205726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10286529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Trung bình, phương sai, độ tự tương quan phụ thuộc theo thời gian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33395"/>
              <a:ext cx="10286529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 Regular"/>
                </a:rPr>
                <a:t>Tập dữ liệu Time Series có thể không được ổn dịnh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4595198"/>
            <a:ext cx="7714897" cy="1956972"/>
            <a:chOff x="0" y="0"/>
            <a:chExt cx="10286529" cy="26092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10286529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Các giá trị trong time series phụ thuộc theo hàm thời gian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36781"/>
              <a:ext cx="10286529" cy="1102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 Regular"/>
                </a:rPr>
                <a:t>Không phù hợp với các mô hình hồi quy tuyến tính truyền thống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7305697"/>
            <a:ext cx="7714897" cy="1050192"/>
            <a:chOff x="0" y="0"/>
            <a:chExt cx="10286529" cy="14002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28652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Giả định cần của mô hình hồi quy tuyến tính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76381"/>
              <a:ext cx="10286529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 Regular"/>
                </a:rPr>
                <a:t>Các điểm dữ liệu phải độc lập và có vai trò giống nhau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9650"/>
            <a:ext cx="1613535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 Bold"/>
              </a:rPr>
              <a:t>Các bước xây dựng mô hình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84432" y="4095905"/>
            <a:ext cx="2401669" cy="483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478">
                <a:solidFill>
                  <a:srgbClr val="2B4B82"/>
                </a:solidFill>
                <a:latin typeface="Josefin Sans Bold Bold"/>
              </a:rPr>
              <a:t>BƯỚC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84432" y="6358090"/>
            <a:ext cx="2401669" cy="14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Josefin Sans Regular"/>
              </a:rPr>
              <a:t>Chuẩn bị bộ dữ liệu phù hợp cho huấn luyện mô hình và chia dữ liệu.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84432" y="4816052"/>
            <a:ext cx="2401669" cy="1695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2B4B82"/>
                </a:solidFill>
                <a:latin typeface="Josefin Sans Bold Bold"/>
              </a:rPr>
              <a:t>Chuẩn hóa dữ liệu đầu vào, chia tập dữ liệu.</a:t>
            </a:r>
          </a:p>
          <a:p>
            <a:pPr algn="ctr">
              <a:lnSpc>
                <a:spcPts val="335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123950" y="4153055"/>
            <a:ext cx="2459408" cy="3266937"/>
            <a:chOff x="0" y="0"/>
            <a:chExt cx="3279211" cy="435591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3279211" cy="626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 Bold"/>
                </a:rPr>
                <a:t>BƯỚC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19916"/>
              <a:ext cx="3279211" cy="1948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Josefin Sans Regular"/>
                </a:rPr>
                <a:t>Xác định những trường dữ liệu phù hợp cho bài toán đặt ra.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00631"/>
              <a:ext cx="3279211" cy="1675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Josefin Sans Bold Bold"/>
                </a:rPr>
                <a:t>Xác định các trường dữ liệu cần thiết</a:t>
              </a:r>
              <a:r>
                <a:rPr lang="en-US" sz="2400">
                  <a:solidFill>
                    <a:srgbClr val="2B4B82"/>
                  </a:solidFill>
                  <a:latin typeface="Josefin Sans Bold Bold"/>
                </a:rPr>
                <a:t>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19046" y="4153055"/>
            <a:ext cx="2459408" cy="2891332"/>
            <a:chOff x="0" y="0"/>
            <a:chExt cx="3279211" cy="385510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3279211" cy="626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spc="478">
                  <a:solidFill>
                    <a:srgbClr val="2B4B82"/>
                  </a:solidFill>
                  <a:latin typeface="Josefin Sans Bold Bold"/>
                </a:rPr>
                <a:t>BƯỚC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912091"/>
              <a:ext cx="3279211" cy="14554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B4B82"/>
                  </a:solidFill>
                  <a:latin typeface="Josefin Sans Regular"/>
                </a:rPr>
                <a:t>Xác định trình tự, các lớp phù hợp của các lớp ẩn.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06221"/>
              <a:ext cx="3279211" cy="1675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2B4B82"/>
                  </a:solidFill>
                  <a:latin typeface="Josefin Sans Bold Bold"/>
                </a:rPr>
                <a:t>Xác định kiến trúc mạng.</a:t>
              </a:r>
            </a:p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266418" y="4095905"/>
            <a:ext cx="2680634" cy="483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478">
                <a:solidFill>
                  <a:srgbClr val="2B4B82"/>
                </a:solidFill>
                <a:latin typeface="Josefin Sans Bold Bold"/>
              </a:rPr>
              <a:t>BƯỚC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66418" y="6358090"/>
            <a:ext cx="2680634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Josefin Sans Regular"/>
              </a:rPr>
              <a:t>Tối ưu hóa các tham sô để tìm ra mô hình tốt nhất.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66418" y="4816052"/>
            <a:ext cx="2680634" cy="8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B4B82"/>
                </a:solidFill>
                <a:latin typeface="Josefin Sans Bold Bold"/>
              </a:rPr>
              <a:t>Tối ưu hóa siêu tham số.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04642" y="4095905"/>
            <a:ext cx="2459408" cy="483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478">
                <a:solidFill>
                  <a:srgbClr val="2B4B82"/>
                </a:solidFill>
                <a:latin typeface="Josefin Sans Bold Bold"/>
              </a:rPr>
              <a:t>BƯỚC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04642" y="6358090"/>
            <a:ext cx="2459408" cy="1103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B4B82"/>
                </a:solidFill>
                <a:latin typeface="Josefin Sans Regular"/>
              </a:rPr>
              <a:t>Tối ưu hóa các trọng số của mô hình.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04642" y="4816052"/>
            <a:ext cx="2459408" cy="85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2B4B82"/>
                </a:solidFill>
                <a:latin typeface="Josefin Sans Bold Bold"/>
              </a:rPr>
              <a:t>Huấn luyện mô hình.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051969" y="3258915"/>
            <a:ext cx="14021736" cy="669290"/>
            <a:chOff x="0" y="0"/>
            <a:chExt cx="18695648" cy="89238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04775"/>
              <a:ext cx="804493" cy="998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 Bold"/>
                </a:rPr>
                <a:t>1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4575484" y="-104775"/>
              <a:ext cx="804493" cy="998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 Bold"/>
                </a:rPr>
                <a:t>2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8926794" y="-104775"/>
              <a:ext cx="804493" cy="998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 Bold"/>
                </a:rPr>
                <a:t>3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670775" y="-104775"/>
              <a:ext cx="804493" cy="998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 Bold"/>
                </a:rPr>
                <a:t>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7891155" y="-104775"/>
              <a:ext cx="804493" cy="998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 spc="752">
                  <a:solidFill>
                    <a:srgbClr val="2B4B82"/>
                  </a:solidFill>
                  <a:latin typeface="Josefin Sans Bold Bold"/>
                </a:rPr>
                <a:t>5</a:t>
              </a:r>
            </a:p>
          </p:txBody>
        </p:sp>
        <p:sp>
          <p:nvSpPr>
            <p:cNvPr name="AutoShape 26" id="26"/>
            <p:cNvSpPr/>
            <p:nvPr/>
          </p:nvSpPr>
          <p:spPr>
            <a:xfrm rot="0">
              <a:off x="804493" y="3953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rot="0">
              <a:off x="5397334" y="3826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rot="0">
              <a:off x="9980379" y="3826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 rot="0">
              <a:off x="14361695" y="38269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DAFjjvlWZIg</dc:identifier>
  <dcterms:modified xsi:type="dcterms:W3CDTF">2011-08-01T06:04:30Z</dcterms:modified>
  <cp:revision>1</cp:revision>
  <dc:title>Cẩm nang thông tin ngắn gọn</dc:title>
</cp:coreProperties>
</file>